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60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5" r:id="rId15"/>
    <p:sldId id="276" r:id="rId16"/>
    <p:sldId id="277" r:id="rId17"/>
    <p:sldId id="280" r:id="rId18"/>
    <p:sldId id="281" r:id="rId19"/>
    <p:sldId id="282" r:id="rId20"/>
    <p:sldId id="284" r:id="rId21"/>
    <p:sldId id="286" r:id="rId22"/>
    <p:sldId id="259" r:id="rId23"/>
    <p:sldId id="288" r:id="rId24"/>
    <p:sldId id="289" r:id="rId25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ED2877-A873-43E8-8370-E3A43A327A07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46EDB5-4C72-49EB-9874-C6D8C5978919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30385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6EDB5-4C72-49EB-9874-C6D8C5978919}" type="slidenum">
              <a:rPr lang="zh-TW" altLang="en-US" smtClean="0"/>
              <a:t>13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692184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846EDB5-4C72-49EB-9874-C6D8C5978919}" type="slidenum">
              <a:rPr lang="zh-TW" altLang="en-US" smtClean="0"/>
              <a:t>16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58340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B2155CE-7E74-4CC1-B17E-5CBEE15483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188B713-0C15-4D92-9E61-358B551997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97112D0-348E-48DF-B717-5772C322E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B2D99E-81E4-4D8D-BFED-4E7C6AF8A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81D41A8-1124-4E42-B195-1BD4C3276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28716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3D61046-1D19-46FF-8BE0-473FD19E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AE4501F5-2A23-4B56-80ED-460BA5B14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251B86-196D-4FC7-B1FD-44D7F2DC7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4836E65-9C30-43F4-8EB1-75106EE44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25DCD13-93B8-40C7-B48B-3923067B9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86186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C9E3CA1C-5137-4A48-9133-84E4B3E9CBC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6992057-C9A0-4BA8-ACC3-637D309124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94871FF-0015-4524-A685-7834F5D99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69E5B44-B54C-4C79-8C9D-3662E158A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805F5A-12AD-4E0A-9F47-AD7F25538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254718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F635FA8-4C9E-4D65-8839-ED4DFA5DA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0AB8BA-8659-4AD5-A691-73AB916DA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C568B04-6C6C-4093-8419-5FA51013C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D973254-1757-45B7-9158-9860F119F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56D1B9C-F71C-46D4-A575-B98112439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552238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987457-A111-4C9E-ABBB-16DB5CDCD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68EE4F23-0C8B-4343-AAC0-320E9E58B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08FCB68-A329-4393-A2FF-10DFA9F0F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61B99F4-C705-4629-99FF-EBF767992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F170438-5131-466F-A067-D0F29F08F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82819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C004E1-D9C4-4169-A988-9AB47BBBE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8A61F57-14E5-48BD-8A72-4C6594837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C9954E70-FB2C-4D21-ADB6-510E0555B4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500AF7E-7AAF-4515-B3DE-CE23ED537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AD85F2C-5488-4F7C-971D-FE38503D5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2A9E671-C5CF-4FAB-990F-C617126763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3838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8074A5-6E9F-43B2-ADA7-AEF8E6B29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EB4154D-6003-42D3-8D2B-736D3AD3D6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6F91281C-69A0-4422-BAD5-C709C16BC57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2B8EE610-CF45-4C65-9637-A08FBFFF7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65705658-26FA-4BF7-B394-2070A0B69F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1810052B-ED06-4F8C-B04C-C08D16FC0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3A105298-C5D7-4635-A244-75B731ED01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74D5204-D551-4DAC-96EB-DCF88B32B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04944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976EA2-F8EF-46DF-9C15-A14CB3E03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E243BEE-0CFF-49FB-BF5D-C7A9D0BD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1FA28A0-D65F-4117-9259-525F00C4E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9857D6B0-95FE-434B-8651-369DEB0F3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7715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FD63DB9-BEFF-49F7-8326-9C266717D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5AEE85AA-ABCC-4754-A381-65C6FC814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D0772D0-2B76-45A9-B705-ECAA96795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5168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2AD4EAF-3ADC-4864-9EE2-17D6147AE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30BE454-D4FD-4B70-AA62-852F67F17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08513152-A8C5-49B2-AD3D-BC1A44D8A4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570566-C095-4881-A357-EF50F105B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B98977D-EE5A-45C4-8A5F-4FF66ECE6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8A0A01F-1E12-461A-A242-A79815ACE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025342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8322A45-CEEB-468F-B780-1183D3D31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DE421C91-29EA-43C8-A54F-6E561DCAFD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E7B8BDF9-20D2-495B-84BA-4903795032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4898DB6-292A-4823-B92D-A3F8C787A7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EC52B21-8444-4D35-B17D-1A3F235E9D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5B380FE-3983-4001-82C9-A3AB899A1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82565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E5A8D19-860C-43F5-A80C-598AEC8105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6614062-DB00-4F89-A274-6D10B0095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431B8EE-6F28-41F4-95C8-8368E1DBCA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43A64-0B08-40D4-A87D-00F45929FAA5}" type="datetimeFigureOut">
              <a:rPr lang="zh-TW" altLang="en-US" smtClean="0"/>
              <a:t>2024/1/17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0066C51-3377-4711-8FC0-4A74FF18E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35FB8CA-4248-41DA-B062-E271BE05DA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F576ED-3EA4-4B73-9F82-FBB5D0E1059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960517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18D74E5-BE44-4822-9914-19438A1CD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Simulation</a:t>
            </a:r>
            <a:r>
              <a:rPr lang="zh-TW" altLang="en-US"/>
              <a:t> </a:t>
            </a:r>
            <a:r>
              <a:rPr lang="en-US" altLang="zh-TW"/>
              <a:t>Guide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5335DAC6-1C89-4CC9-A092-5266EB10662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SOC</a:t>
            </a:r>
            <a:r>
              <a:rPr lang="zh-TW" altLang="en-US" dirty="0"/>
              <a:t> </a:t>
            </a:r>
            <a:r>
              <a:rPr lang="en-US" altLang="zh-TW" dirty="0"/>
              <a:t>Design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70342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0141DDB-2E4D-4007-87FE-F40151629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4085"/>
            <a:ext cx="10515600" cy="5892878"/>
          </a:xfrm>
        </p:spPr>
        <p:txBody>
          <a:bodyPr/>
          <a:lstStyle/>
          <a:p>
            <a:r>
              <a:rPr lang="en-US" altLang="zh-TW" b="1" dirty="0"/>
              <a:t>1.1.7</a:t>
            </a:r>
            <a:r>
              <a:rPr lang="zh-TW" altLang="en-US" b="1" dirty="0"/>
              <a:t> </a:t>
            </a:r>
            <a:r>
              <a:rPr lang="en-US" altLang="zh-TW" b="1" dirty="0"/>
              <a:t>Create the project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B094B22-AB76-48BB-9428-87B85F412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932" y="746137"/>
            <a:ext cx="9784136" cy="6023085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B00CCD06-98D8-4B92-9776-C12053F89863}"/>
              </a:ext>
            </a:extLst>
          </p:cNvPr>
          <p:cNvSpPr/>
          <p:nvPr/>
        </p:nvSpPr>
        <p:spPr>
          <a:xfrm>
            <a:off x="8318376" y="6075818"/>
            <a:ext cx="568172" cy="2022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62353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sz="3200" b="1" dirty="0" smtClean="0"/>
              <a:t>1.2 Add Design Sources</a:t>
            </a:r>
          </a:p>
          <a:p>
            <a:r>
              <a:rPr lang="en-US" altLang="zh-TW" b="1" dirty="0" smtClean="0"/>
              <a:t>1.2.1 Add Sources </a:t>
            </a:r>
          </a:p>
          <a:p>
            <a:pPr lvl="1"/>
            <a:r>
              <a:rPr lang="en-US" altLang="zh-TW" b="1" dirty="0" smtClean="0"/>
              <a:t>【</a:t>
            </a:r>
            <a:r>
              <a:rPr lang="zh-TW" altLang="en-US" b="1" dirty="0"/>
              <a:t>右鍵點擊</a:t>
            </a:r>
            <a:r>
              <a:rPr lang="en-US" altLang="zh-TW" b="1" dirty="0"/>
              <a:t>Design Sources</a:t>
            </a:r>
            <a:r>
              <a:rPr lang="zh-TW" altLang="en-US" b="1" dirty="0"/>
              <a:t>，選擇</a:t>
            </a:r>
            <a:r>
              <a:rPr lang="en-US" altLang="zh-TW" b="1" dirty="0"/>
              <a:t>Add Sources 】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F3C668-FB4D-4C42-AFED-8BDAE6EA8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031" y="1872680"/>
            <a:ext cx="7805937" cy="479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8815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DE0137-6E5A-4DB1-A03B-0740B80E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6128"/>
            <a:ext cx="10515600" cy="5750835"/>
          </a:xfrm>
        </p:spPr>
        <p:txBody>
          <a:bodyPr/>
          <a:lstStyle/>
          <a:p>
            <a:r>
              <a:rPr lang="en-US" altLang="zh-TW" b="1" dirty="0"/>
              <a:t>1.2.2 Add</a:t>
            </a:r>
            <a:r>
              <a:rPr lang="zh-TW" altLang="en-US" b="1" dirty="0"/>
              <a:t> </a:t>
            </a:r>
            <a:r>
              <a:rPr lang="en-US" altLang="zh-TW" b="1" dirty="0"/>
              <a:t>or Create Design Source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選取</a:t>
            </a:r>
            <a:r>
              <a:rPr lang="en-US" altLang="zh-TW" b="1" dirty="0"/>
              <a:t>Add or Create Design Sources】</a:t>
            </a:r>
            <a:endParaRPr lang="zh-TW" altLang="en-US" b="1" dirty="0"/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DC4DDD3-8CB5-48CA-AE9A-0707D0EFB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7213" y="1393793"/>
            <a:ext cx="8777574" cy="5384307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EE0F195E-F3EB-47AE-BDD0-80072138F14A}"/>
              </a:ext>
            </a:extLst>
          </p:cNvPr>
          <p:cNvSpPr/>
          <p:nvPr/>
        </p:nvSpPr>
        <p:spPr>
          <a:xfrm>
            <a:off x="6995603" y="5720711"/>
            <a:ext cx="568172" cy="2022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588BC4C-A0BC-4DDA-A5F8-00E418B4FD81}"/>
              </a:ext>
            </a:extLst>
          </p:cNvPr>
          <p:cNvSpPr/>
          <p:nvPr/>
        </p:nvSpPr>
        <p:spPr>
          <a:xfrm>
            <a:off x="4785064" y="3355759"/>
            <a:ext cx="1384918" cy="17597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2046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DE0137-6E5A-4DB1-A03B-0740B80E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6128"/>
            <a:ext cx="10515600" cy="5750835"/>
          </a:xfrm>
        </p:spPr>
        <p:txBody>
          <a:bodyPr/>
          <a:lstStyle/>
          <a:p>
            <a:r>
              <a:rPr lang="en-US" altLang="zh-TW" b="1" dirty="0"/>
              <a:t>1.2.3 Add </a:t>
            </a:r>
            <a:r>
              <a:rPr lang="en-US" altLang="zh-TW" b="1" dirty="0" smtClean="0"/>
              <a:t>Files</a:t>
            </a:r>
          </a:p>
          <a:p>
            <a:pPr lvl="1"/>
            <a:r>
              <a:rPr lang="en-US" altLang="zh-TW" b="1" dirty="0" smtClean="0"/>
              <a:t>【</a:t>
            </a:r>
            <a:r>
              <a:rPr lang="zh-TW" altLang="en-US" b="1" dirty="0" smtClean="0"/>
              <a:t>如果已有設計檔，選取</a:t>
            </a:r>
            <a:r>
              <a:rPr lang="en-US" altLang="zh-TW" b="1" dirty="0" smtClean="0"/>
              <a:t>Add files】</a:t>
            </a:r>
          </a:p>
          <a:p>
            <a:pPr lvl="1"/>
            <a:r>
              <a:rPr lang="en-US" altLang="zh-TW" b="1" dirty="0" smtClean="0"/>
              <a:t>【</a:t>
            </a:r>
            <a:r>
              <a:rPr lang="zh-TW" altLang="en-US" b="1" dirty="0"/>
              <a:t>如果沒有設計檔，選取</a:t>
            </a:r>
            <a:r>
              <a:rPr lang="en-US" altLang="zh-TW" b="1" dirty="0"/>
              <a:t>Create file】</a:t>
            </a:r>
          </a:p>
          <a:p>
            <a:pPr lvl="1"/>
            <a:endParaRPr lang="zh-TW" altLang="en-US" b="1" dirty="0"/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CB7BB2A-F0C1-467F-BC44-96C3F04A15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30830" y="1874771"/>
            <a:ext cx="7530339" cy="4690266"/>
          </a:xfrm>
          <a:prstGeom prst="rect">
            <a:avLst/>
          </a:prstGeom>
        </p:spPr>
      </p:pic>
      <p:sp>
        <p:nvSpPr>
          <p:cNvPr id="8" name="矩形: 圓角 7">
            <a:extLst>
              <a:ext uri="{FF2B5EF4-FFF2-40B4-BE49-F238E27FC236}">
                <a16:creationId xmlns:a16="http://schemas.microsoft.com/office/drawing/2014/main" id="{3B75C6A7-2D97-4DB1-9B39-9C10CEF0AD9E}"/>
              </a:ext>
            </a:extLst>
          </p:cNvPr>
          <p:cNvSpPr/>
          <p:nvPr/>
        </p:nvSpPr>
        <p:spPr>
          <a:xfrm>
            <a:off x="5184558" y="4811697"/>
            <a:ext cx="736848" cy="20578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: 圓角 8">
            <a:extLst>
              <a:ext uri="{FF2B5EF4-FFF2-40B4-BE49-F238E27FC236}">
                <a16:creationId xmlns:a16="http://schemas.microsoft.com/office/drawing/2014/main" id="{CB5490B2-CEF3-4312-9E41-FD578D412A3A}"/>
              </a:ext>
            </a:extLst>
          </p:cNvPr>
          <p:cNvSpPr/>
          <p:nvPr/>
        </p:nvSpPr>
        <p:spPr>
          <a:xfrm>
            <a:off x="6562076" y="4811697"/>
            <a:ext cx="736848" cy="20578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39804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sz="3200" b="1" dirty="0"/>
              <a:t>1.3 Add Testbench</a:t>
            </a:r>
          </a:p>
          <a:p>
            <a:r>
              <a:rPr lang="en-US" altLang="zh-TW" b="1" dirty="0"/>
              <a:t>1.3.1 Add Sources 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右鍵點擊</a:t>
            </a:r>
            <a:r>
              <a:rPr lang="en-US" altLang="zh-TW" b="1" dirty="0"/>
              <a:t>Design Sources</a:t>
            </a:r>
            <a:r>
              <a:rPr lang="zh-TW" altLang="en-US" b="1" dirty="0"/>
              <a:t>，選擇</a:t>
            </a:r>
            <a:r>
              <a:rPr lang="en-US" altLang="zh-TW" b="1" dirty="0"/>
              <a:t>Add Sources 】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3F3C668-FB4D-4C42-AFED-8BDAE6EA8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031" y="1872680"/>
            <a:ext cx="7805937" cy="4790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57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E8FFA0AF-007D-4F3B-8C6B-F8F7E5377D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8174" y="1466660"/>
            <a:ext cx="8715652" cy="5409096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DE0137-6E5A-4DB1-A03B-0740B80E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6128"/>
            <a:ext cx="10515600" cy="5750835"/>
          </a:xfrm>
        </p:spPr>
        <p:txBody>
          <a:bodyPr/>
          <a:lstStyle/>
          <a:p>
            <a:r>
              <a:rPr lang="en-US" altLang="zh-TW" b="1" dirty="0"/>
              <a:t>1.3.2 Add</a:t>
            </a:r>
            <a:r>
              <a:rPr lang="zh-TW" altLang="en-US" b="1" dirty="0"/>
              <a:t> </a:t>
            </a:r>
            <a:r>
              <a:rPr lang="en-US" altLang="zh-TW" b="1" dirty="0"/>
              <a:t>or Create Simulation Source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選取</a:t>
            </a:r>
            <a:r>
              <a:rPr lang="en-US" altLang="zh-TW" b="1" dirty="0"/>
              <a:t>Add or Create Simulation Sources】</a:t>
            </a:r>
            <a:endParaRPr lang="zh-TW" altLang="en-US" b="1" dirty="0"/>
          </a:p>
          <a:p>
            <a:endParaRPr lang="zh-TW" altLang="en-US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EE0F195E-F3EB-47AE-BDD0-80072138F14A}"/>
              </a:ext>
            </a:extLst>
          </p:cNvPr>
          <p:cNvSpPr/>
          <p:nvPr/>
        </p:nvSpPr>
        <p:spPr>
          <a:xfrm>
            <a:off x="6968970" y="5729589"/>
            <a:ext cx="568172" cy="2022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: 圓角 6">
            <a:extLst>
              <a:ext uri="{FF2B5EF4-FFF2-40B4-BE49-F238E27FC236}">
                <a16:creationId xmlns:a16="http://schemas.microsoft.com/office/drawing/2014/main" id="{1588BC4C-A0BC-4DDA-A5F8-00E418B4FD81}"/>
              </a:ext>
            </a:extLst>
          </p:cNvPr>
          <p:cNvSpPr/>
          <p:nvPr/>
        </p:nvSpPr>
        <p:spPr>
          <a:xfrm>
            <a:off x="4776186" y="3559944"/>
            <a:ext cx="1509203" cy="1864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58621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EDE0137-6E5A-4DB1-A03B-0740B80E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6128"/>
            <a:ext cx="10515600" cy="5750835"/>
          </a:xfrm>
        </p:spPr>
        <p:txBody>
          <a:bodyPr/>
          <a:lstStyle/>
          <a:p>
            <a:r>
              <a:rPr lang="en-US" altLang="zh-TW" b="1" dirty="0"/>
              <a:t>1.3.3 Add Files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如果已有</a:t>
            </a:r>
            <a:r>
              <a:rPr lang="en-US" altLang="zh-TW" b="1" dirty="0"/>
              <a:t>Testbench</a:t>
            </a:r>
            <a:r>
              <a:rPr lang="zh-TW" altLang="en-US" b="1" dirty="0"/>
              <a:t>，選取</a:t>
            </a:r>
            <a:r>
              <a:rPr lang="en-US" altLang="zh-TW" b="1" dirty="0"/>
              <a:t>Add files】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如果沒有</a:t>
            </a:r>
            <a:r>
              <a:rPr lang="en-US" altLang="zh-TW" b="1" dirty="0"/>
              <a:t>Testbench</a:t>
            </a:r>
            <a:r>
              <a:rPr lang="zh-TW" altLang="en-US" b="1" dirty="0"/>
              <a:t>，選取</a:t>
            </a:r>
            <a:r>
              <a:rPr lang="en-US" altLang="zh-TW" b="1" dirty="0"/>
              <a:t>Create file】</a:t>
            </a:r>
          </a:p>
          <a:p>
            <a:pPr lvl="1"/>
            <a:endParaRPr lang="zh-TW" altLang="en-US" b="1" dirty="0"/>
          </a:p>
          <a:p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50D3A38-D6D4-4E58-B688-A8B86CD1A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4481" y="1819921"/>
            <a:ext cx="7763038" cy="4833891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F0EC6F05-4526-4C3E-A6B3-C7128ACAA495}"/>
              </a:ext>
            </a:extLst>
          </p:cNvPr>
          <p:cNvSpPr/>
          <p:nvPr/>
        </p:nvSpPr>
        <p:spPr>
          <a:xfrm>
            <a:off x="5146087" y="4722921"/>
            <a:ext cx="736848" cy="20578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: 圓角 9">
            <a:extLst>
              <a:ext uri="{FF2B5EF4-FFF2-40B4-BE49-F238E27FC236}">
                <a16:creationId xmlns:a16="http://schemas.microsoft.com/office/drawing/2014/main" id="{BE080E0F-BF3A-47FA-A5DA-D962D60DC3DA}"/>
              </a:ext>
            </a:extLst>
          </p:cNvPr>
          <p:cNvSpPr/>
          <p:nvPr/>
        </p:nvSpPr>
        <p:spPr>
          <a:xfrm>
            <a:off x="6588951" y="4722921"/>
            <a:ext cx="736848" cy="20578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440928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sz="3200" b="1" dirty="0"/>
              <a:t>1.4 Simulation Settings</a:t>
            </a:r>
          </a:p>
          <a:p>
            <a:r>
              <a:rPr lang="en-US" altLang="zh-TW" b="1" dirty="0"/>
              <a:t>1.4.1 Simulation Settings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右鍵點</a:t>
            </a:r>
            <a:r>
              <a:rPr lang="zh-TW" altLang="en-US" b="1" dirty="0" smtClean="0"/>
              <a:t>擊</a:t>
            </a:r>
            <a:r>
              <a:rPr lang="en-US" altLang="zh-TW" b="1" dirty="0" smtClean="0"/>
              <a:t>Simulation</a:t>
            </a:r>
            <a:r>
              <a:rPr lang="zh-TW" altLang="en-US" b="1" dirty="0"/>
              <a:t>，選擇</a:t>
            </a:r>
            <a:r>
              <a:rPr lang="en-US" altLang="zh-TW" b="1" dirty="0"/>
              <a:t>Simulation Settings】</a:t>
            </a:r>
            <a:endParaRPr lang="zh-TW" altLang="en-US" b="1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22CDEADC-62B3-479D-ACF5-B79D1DAC71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9102" y="1893617"/>
            <a:ext cx="7813795" cy="4859538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2B6F2AA2-D0FA-4A98-B43D-A633D7A8DD3F}"/>
              </a:ext>
            </a:extLst>
          </p:cNvPr>
          <p:cNvSpPr/>
          <p:nvPr/>
        </p:nvSpPr>
        <p:spPr>
          <a:xfrm>
            <a:off x="3089429" y="4305669"/>
            <a:ext cx="834501" cy="186431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9370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5491F4-C222-4AA0-95C2-0FA8C892E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761"/>
            <a:ext cx="10515600" cy="5724202"/>
          </a:xfrm>
        </p:spPr>
        <p:txBody>
          <a:bodyPr/>
          <a:lstStyle/>
          <a:p>
            <a:r>
              <a:rPr lang="en-US" altLang="zh-TW" b="1" dirty="0"/>
              <a:t>1.4.2 Modify Simulation Settings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根據</a:t>
            </a:r>
            <a:r>
              <a:rPr lang="en-US" altLang="zh-TW" b="1" dirty="0"/>
              <a:t>testbench</a:t>
            </a:r>
            <a:r>
              <a:rPr lang="zh-TW" altLang="en-US" b="1" dirty="0"/>
              <a:t>的需求調整</a:t>
            </a:r>
            <a:r>
              <a:rPr lang="en-US" altLang="zh-TW" b="1" dirty="0"/>
              <a:t>Simulation settings 】</a:t>
            </a:r>
          </a:p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95437BE7-99EF-4397-8FF4-893AD9D37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340" y="1318134"/>
            <a:ext cx="8905320" cy="553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225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95491F4-C222-4AA0-95C2-0FA8C892E1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761"/>
            <a:ext cx="10515600" cy="5724202"/>
          </a:xfrm>
        </p:spPr>
        <p:txBody>
          <a:bodyPr/>
          <a:lstStyle/>
          <a:p>
            <a:r>
              <a:rPr lang="en-US" altLang="zh-TW" b="1" dirty="0"/>
              <a:t>1.4.3 Modify Simulation </a:t>
            </a:r>
            <a:r>
              <a:rPr lang="en-US" altLang="zh-TW" b="1" dirty="0" smtClean="0"/>
              <a:t>runtime</a:t>
            </a:r>
            <a:r>
              <a:rPr lang="zh-TW" altLang="en-US" b="1" dirty="0" smtClean="0">
                <a:sym typeface="Wingdings" panose="05000000000000000000" pitchFamily="2" charset="2"/>
              </a:rPr>
              <a:t>：</a:t>
            </a:r>
            <a:r>
              <a:rPr lang="en-US" altLang="zh-TW" b="1" dirty="0" smtClean="0">
                <a:sym typeface="Wingdings" panose="05000000000000000000" pitchFamily="2" charset="2"/>
              </a:rPr>
              <a:t>(</a:t>
            </a:r>
            <a:r>
              <a:rPr lang="zh-TW" altLang="en-US" b="1" dirty="0" smtClean="0">
                <a:sym typeface="Wingdings" panose="05000000000000000000" pitchFamily="2" charset="2"/>
              </a:rPr>
              <a:t>我調</a:t>
            </a:r>
            <a:r>
              <a:rPr lang="en-US" altLang="zh-TW" b="1" dirty="0" smtClean="0">
                <a:sym typeface="Wingdings" panose="05000000000000000000" pitchFamily="2" charset="2"/>
              </a:rPr>
              <a:t>70000ns)</a:t>
            </a:r>
            <a:endParaRPr lang="en-US" altLang="zh-TW" b="1" dirty="0"/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在</a:t>
            </a:r>
            <a:r>
              <a:rPr lang="en-US" altLang="zh-TW" b="1" dirty="0"/>
              <a:t>Lab3</a:t>
            </a:r>
            <a:r>
              <a:rPr lang="zh-TW" altLang="en-US" b="1" dirty="0"/>
              <a:t>中，可能需要調整</a:t>
            </a:r>
            <a:r>
              <a:rPr lang="en-US" altLang="zh-TW" b="1" dirty="0"/>
              <a:t>simulation runtime </a:t>
            </a:r>
            <a:r>
              <a:rPr lang="en-US" altLang="zh-TW" b="1" dirty="0" smtClean="0"/>
              <a:t>】</a:t>
            </a:r>
          </a:p>
          <a:p>
            <a:pPr lvl="1"/>
            <a:endParaRPr lang="en-US" altLang="zh-TW" b="1" dirty="0"/>
          </a:p>
          <a:p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497162BF-9D25-4B38-8B2C-96C60AA60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7953" y="1322772"/>
            <a:ext cx="8656093" cy="5437573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EA6D0096-55FF-4B42-86C7-45BB4336446D}"/>
              </a:ext>
            </a:extLst>
          </p:cNvPr>
          <p:cNvSpPr/>
          <p:nvPr/>
        </p:nvSpPr>
        <p:spPr>
          <a:xfrm>
            <a:off x="5752730" y="3897298"/>
            <a:ext cx="2920752" cy="15091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98467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CE8902-AB0E-406F-95C3-79B6D97A5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Simulation Guide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A0EBE9-CA39-44D5-8499-68236D66A5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There are two methods for simulation</a:t>
            </a:r>
          </a:p>
          <a:p>
            <a:pPr lvl="1"/>
            <a:r>
              <a:rPr lang="en-US" altLang="zh-TW" b="1" dirty="0" err="1"/>
              <a:t>Vivado</a:t>
            </a:r>
            <a:r>
              <a:rPr lang="en-US" altLang="zh-TW" b="1" dirty="0"/>
              <a:t> GUI</a:t>
            </a:r>
          </a:p>
          <a:p>
            <a:pPr lvl="1"/>
            <a:r>
              <a:rPr lang="en-US" altLang="zh-TW" b="1" dirty="0" err="1"/>
              <a:t>Makefile</a:t>
            </a:r>
            <a:r>
              <a:rPr lang="zh-TW" altLang="en-US" b="1" dirty="0"/>
              <a:t> </a:t>
            </a:r>
            <a:r>
              <a:rPr lang="en-US" altLang="zh-TW" b="1" dirty="0"/>
              <a:t>(only work on </a:t>
            </a:r>
            <a:r>
              <a:rPr lang="en-US" altLang="zh-TW" b="1" dirty="0" err="1"/>
              <a:t>linux</a:t>
            </a:r>
            <a:r>
              <a:rPr lang="en-US" altLang="zh-TW" b="1" dirty="0"/>
              <a:t> system)</a:t>
            </a:r>
            <a:endParaRPr lang="en-US" altLang="zh-TW" dirty="0"/>
          </a:p>
          <a:p>
            <a:r>
              <a:rPr lang="en-US" altLang="zh-TW" dirty="0"/>
              <a:t>You only need to choose one method for simulation.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67469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sz="3200" b="1" dirty="0"/>
              <a:t>1.5 Run Simulation</a:t>
            </a:r>
          </a:p>
          <a:p>
            <a:r>
              <a:rPr lang="en-US" altLang="zh-TW" b="1" dirty="0"/>
              <a:t>1.5.1 Set the testbench file as top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右鍵點擊</a:t>
            </a:r>
            <a:r>
              <a:rPr lang="en-US" altLang="zh-TW" b="1" dirty="0" err="1" smtClean="0"/>
              <a:t>testbench</a:t>
            </a:r>
            <a:r>
              <a:rPr lang="en-US" altLang="zh-TW" b="1" dirty="0" smtClean="0"/>
              <a:t>(simulation</a:t>
            </a:r>
            <a:r>
              <a:rPr lang="zh-TW" altLang="en-US" b="1" smtClean="0"/>
              <a:t>裡面那個</a:t>
            </a:r>
            <a:r>
              <a:rPr lang="en-US" altLang="zh-TW" b="1" smtClean="0"/>
              <a:t>)</a:t>
            </a:r>
            <a:r>
              <a:rPr lang="zh-TW" altLang="en-US" b="1" dirty="0" smtClean="0"/>
              <a:t>，</a:t>
            </a:r>
            <a:r>
              <a:rPr lang="zh-TW" altLang="en-US" b="1" dirty="0"/>
              <a:t>點擊</a:t>
            </a:r>
            <a:r>
              <a:rPr lang="en-US" altLang="zh-TW" b="1" dirty="0"/>
              <a:t>Set as Top】</a:t>
            </a:r>
            <a:endParaRPr lang="zh-TW" altLang="en-US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F6F04EA-EF1A-4EA5-8A26-A77C9F35C7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7522" y="1874470"/>
            <a:ext cx="7956956" cy="4912508"/>
          </a:xfrm>
          <a:prstGeom prst="rect">
            <a:avLst/>
          </a:prstGeom>
        </p:spPr>
      </p:pic>
      <p:sp>
        <p:nvSpPr>
          <p:cNvPr id="6" name="矩形: 圓角 5">
            <a:extLst>
              <a:ext uri="{FF2B5EF4-FFF2-40B4-BE49-F238E27FC236}">
                <a16:creationId xmlns:a16="http://schemas.microsoft.com/office/drawing/2014/main" id="{10D05381-1F1D-412B-A3C7-7E6606E80D77}"/>
              </a:ext>
            </a:extLst>
          </p:cNvPr>
          <p:cNvSpPr/>
          <p:nvPr/>
        </p:nvSpPr>
        <p:spPr>
          <a:xfrm>
            <a:off x="4802820" y="4927107"/>
            <a:ext cx="2077373" cy="15979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73163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D30E7B0C-0ACD-443A-9CD8-B257C4A8D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6683" y="1379209"/>
            <a:ext cx="8678634" cy="5390013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b="1" dirty="0"/>
              <a:t>1.5.2 Run Simulation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左鍵點擊</a:t>
            </a:r>
            <a:r>
              <a:rPr lang="en-US" altLang="zh-TW" b="1" dirty="0"/>
              <a:t>Run Simulation</a:t>
            </a:r>
            <a:r>
              <a:rPr lang="zh-TW" altLang="en-US" b="1" dirty="0"/>
              <a:t>，點擊</a:t>
            </a:r>
            <a:r>
              <a:rPr lang="en-US" altLang="zh-TW" b="1" dirty="0"/>
              <a:t>Run Behavioral Simulation】</a:t>
            </a:r>
            <a:endParaRPr lang="zh-TW" altLang="en-US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0D05381-1F1D-412B-A3C7-7E6606E80D77}"/>
              </a:ext>
            </a:extLst>
          </p:cNvPr>
          <p:cNvSpPr/>
          <p:nvPr/>
        </p:nvSpPr>
        <p:spPr>
          <a:xfrm>
            <a:off x="2876366" y="4323425"/>
            <a:ext cx="2077373" cy="15979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458865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7B9D0D8-386D-4F2B-A9E9-C2668C68B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2. Implement Flow (</a:t>
            </a:r>
            <a:r>
              <a:rPr lang="en-US" altLang="zh-TW" b="1" dirty="0" err="1"/>
              <a:t>Makefile</a:t>
            </a:r>
            <a:r>
              <a:rPr lang="en-US" altLang="zh-TW" b="1" dirty="0"/>
              <a:t>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E2C302-C080-49D5-8A91-8011511C95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71348"/>
            <a:ext cx="10515600" cy="4605615"/>
          </a:xfrm>
        </p:spPr>
        <p:txBody>
          <a:bodyPr/>
          <a:lstStyle/>
          <a:p>
            <a:r>
              <a:rPr lang="en-US" altLang="zh-TW" b="1" dirty="0"/>
              <a:t>2.1. </a:t>
            </a:r>
            <a:r>
              <a:rPr lang="en-US" altLang="zh-TW" b="1" dirty="0" err="1"/>
              <a:t>Makefile</a:t>
            </a:r>
            <a:r>
              <a:rPr lang="en-US" altLang="zh-TW" b="1" dirty="0"/>
              <a:t> 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施作環境為 </a:t>
            </a:r>
            <a:r>
              <a:rPr lang="en-US" altLang="zh-TW" b="1" dirty="0"/>
              <a:t>Linux】</a:t>
            </a:r>
          </a:p>
          <a:p>
            <a:pPr lvl="1"/>
            <a:r>
              <a:rPr lang="zh-TW" altLang="en-US" b="1" dirty="0"/>
              <a:t>可以透過</a:t>
            </a:r>
            <a:r>
              <a:rPr lang="en-US" altLang="zh-TW" b="1" dirty="0" err="1"/>
              <a:t>MobaXterm</a:t>
            </a:r>
            <a:r>
              <a:rPr lang="zh-TW" altLang="en-US" b="1" dirty="0"/>
              <a:t>或是</a:t>
            </a:r>
            <a:r>
              <a:rPr lang="en-US" altLang="zh-TW" b="1" dirty="0"/>
              <a:t>Ubuntu</a:t>
            </a:r>
            <a:r>
              <a:rPr lang="zh-TW" altLang="en-US" b="1" dirty="0"/>
              <a:t>執行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A790D473-0542-4F79-A163-9A27514ABD4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t="-1" r="633" b="13786"/>
          <a:stretch/>
        </p:blipFill>
        <p:spPr>
          <a:xfrm>
            <a:off x="838200" y="3093783"/>
            <a:ext cx="5696506" cy="3083180"/>
          </a:xfrm>
          <a:prstGeom prst="rect">
            <a:avLst/>
          </a:prstGeom>
        </p:spPr>
      </p:pic>
      <p:pic>
        <p:nvPicPr>
          <p:cNvPr id="5" name="圖片 4">
            <a:extLst>
              <a:ext uri="{FF2B5EF4-FFF2-40B4-BE49-F238E27FC236}">
                <a16:creationId xmlns:a16="http://schemas.microsoft.com/office/drawing/2014/main" id="{876AD55E-7514-48B6-811C-F588DFB51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9619" y="3935188"/>
            <a:ext cx="2629267" cy="1400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407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>
            <a:extLst>
              <a:ext uri="{FF2B5EF4-FFF2-40B4-BE49-F238E27FC236}">
                <a16:creationId xmlns:a16="http://schemas.microsoft.com/office/drawing/2014/main" id="{2CED4909-F447-4453-9820-0E126FC037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6810" y="4085676"/>
            <a:ext cx="8278380" cy="1171739"/>
          </a:xfrm>
          <a:prstGeom prst="rect">
            <a:avLst/>
          </a:prstGeom>
        </p:spPr>
      </p:pic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b="1" dirty="0"/>
              <a:t>2.2 Add the design sources to </a:t>
            </a:r>
            <a:r>
              <a:rPr lang="en-US" altLang="zh-TW" b="1" dirty="0" err="1"/>
              <a:t>rtl</a:t>
            </a:r>
            <a:r>
              <a:rPr lang="en-US" altLang="zh-TW" b="1" dirty="0"/>
              <a:t> folder </a:t>
            </a:r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b="1" dirty="0"/>
          </a:p>
          <a:p>
            <a:endParaRPr lang="en-US" altLang="zh-TW" b="1" dirty="0"/>
          </a:p>
          <a:p>
            <a:r>
              <a:rPr lang="en-US" altLang="zh-TW" b="1" dirty="0"/>
              <a:t>2.3 Add the design sources to </a:t>
            </a:r>
            <a:r>
              <a:rPr lang="en-US" altLang="zh-TW" b="1" dirty="0" err="1"/>
              <a:t>include.rtl.list.xsim</a:t>
            </a:r>
            <a:r>
              <a:rPr lang="en-US" altLang="zh-TW" b="1" dirty="0"/>
              <a:t> 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將設計檔的路徑寫入</a:t>
            </a:r>
            <a:r>
              <a:rPr lang="en-US" altLang="zh-TW" b="1" dirty="0" err="1"/>
              <a:t>include.rtl.list.xsim</a:t>
            </a:r>
            <a:r>
              <a:rPr lang="en-US" altLang="zh-TW" b="1" dirty="0"/>
              <a:t>】</a:t>
            </a:r>
          </a:p>
          <a:p>
            <a:pPr lvl="1"/>
            <a:endParaRPr lang="en-US" altLang="zh-TW" b="1" dirty="0"/>
          </a:p>
          <a:p>
            <a:pPr lvl="1"/>
            <a:endParaRPr lang="en-US" altLang="zh-TW" b="1" dirty="0"/>
          </a:p>
          <a:p>
            <a:pPr lvl="1"/>
            <a:endParaRPr lang="zh-TW" altLang="en-US" b="1" dirty="0"/>
          </a:p>
        </p:txBody>
      </p:sp>
      <p:sp>
        <p:nvSpPr>
          <p:cNvPr id="6" name="矩形: 圓角 5">
            <a:extLst>
              <a:ext uri="{FF2B5EF4-FFF2-40B4-BE49-F238E27FC236}">
                <a16:creationId xmlns:a16="http://schemas.microsoft.com/office/drawing/2014/main" id="{10D05381-1F1D-412B-A3C7-7E6606E80D77}"/>
              </a:ext>
            </a:extLst>
          </p:cNvPr>
          <p:cNvSpPr/>
          <p:nvPr/>
        </p:nvSpPr>
        <p:spPr>
          <a:xfrm>
            <a:off x="1956810" y="4838328"/>
            <a:ext cx="2077373" cy="159798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A9DB3BDD-79C7-42CA-A167-342378423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810" y="1417494"/>
            <a:ext cx="2657846" cy="93358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F11A82AC-729B-4EF8-B045-660E9C3B37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179336"/>
            <a:ext cx="3077004" cy="1409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417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B88435D-41BF-4CA0-89D1-084FB13207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43884"/>
            <a:ext cx="10515600" cy="5733080"/>
          </a:xfrm>
        </p:spPr>
        <p:txBody>
          <a:bodyPr/>
          <a:lstStyle/>
          <a:p>
            <a:r>
              <a:rPr lang="en-US" altLang="zh-TW" b="1" dirty="0"/>
              <a:t>2.4 Run the </a:t>
            </a:r>
            <a:r>
              <a:rPr lang="en-US" altLang="zh-TW" b="1" dirty="0" err="1"/>
              <a:t>makefile</a:t>
            </a:r>
            <a:endParaRPr lang="en-US" altLang="zh-TW" b="1" dirty="0"/>
          </a:p>
          <a:p>
            <a:pPr lvl="1"/>
            <a:r>
              <a:rPr lang="en-US" altLang="zh-TW" b="1" dirty="0"/>
              <a:t>Under the directory of </a:t>
            </a:r>
            <a:r>
              <a:rPr lang="en-US" altLang="zh-TW" b="1" dirty="0" err="1"/>
              <a:t>Makefile</a:t>
            </a:r>
            <a:endParaRPr lang="en-US" altLang="zh-TW" b="1" dirty="0"/>
          </a:p>
          <a:p>
            <a:pPr lvl="1"/>
            <a:r>
              <a:rPr lang="en-US" altLang="zh-TW" b="1" dirty="0"/>
              <a:t>Command </a:t>
            </a:r>
            <a:r>
              <a:rPr lang="en-US" altLang="zh-TW" b="1" dirty="0">
                <a:solidFill>
                  <a:srgbClr val="FF0000"/>
                </a:solidFill>
              </a:rPr>
              <a:t>make</a:t>
            </a:r>
          </a:p>
          <a:p>
            <a:pPr lvl="1"/>
            <a:endParaRPr lang="en-US" altLang="zh-TW" b="1" dirty="0"/>
          </a:p>
          <a:p>
            <a:pPr lvl="1"/>
            <a:endParaRPr lang="en-US" altLang="zh-TW" b="1" dirty="0"/>
          </a:p>
          <a:p>
            <a:pPr lvl="1"/>
            <a:endParaRPr lang="zh-TW" altLang="en-US" b="1" dirty="0"/>
          </a:p>
        </p:txBody>
      </p:sp>
      <p:pic>
        <p:nvPicPr>
          <p:cNvPr id="10" name="圖片 9">
            <a:extLst>
              <a:ext uri="{FF2B5EF4-FFF2-40B4-BE49-F238E27FC236}">
                <a16:creationId xmlns:a16="http://schemas.microsoft.com/office/drawing/2014/main" id="{E2EF52B4-EB46-4FDA-ACC9-D201762AD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1239" y="1802166"/>
            <a:ext cx="8769522" cy="4312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7757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EB5E761-9FBF-4599-A85D-4C02DF507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1" dirty="0"/>
              <a:t>1. Implement Flow (</a:t>
            </a:r>
            <a:r>
              <a:rPr lang="en-US" altLang="zh-TW" b="1" dirty="0" err="1"/>
              <a:t>Vivado</a:t>
            </a:r>
            <a:r>
              <a:rPr lang="en-US" altLang="zh-TW" b="1" dirty="0"/>
              <a:t> GUI</a:t>
            </a:r>
            <a:r>
              <a:rPr lang="en-US" altLang="zh-TW" b="1" dirty="0" smtClean="0"/>
              <a:t>)</a:t>
            </a:r>
            <a:r>
              <a:rPr lang="zh-TW" altLang="en-US" b="1" dirty="0" smtClean="0"/>
              <a:t>：</a:t>
            </a:r>
            <a:r>
              <a:rPr lang="en-US" altLang="zh-TW" b="1" dirty="0" smtClean="0"/>
              <a:t/>
            </a:r>
            <a:br>
              <a:rPr lang="en-US" altLang="zh-TW" b="1" dirty="0" smtClean="0"/>
            </a:br>
            <a:r>
              <a:rPr lang="en-US" altLang="zh-TW" sz="2800" b="1" dirty="0" smtClean="0"/>
              <a:t>PPT</a:t>
            </a:r>
            <a:r>
              <a:rPr lang="zh-TW" altLang="en-US" sz="2800" b="1" dirty="0" smtClean="0"/>
              <a:t> </a:t>
            </a:r>
            <a:r>
              <a:rPr lang="en-US" altLang="zh-TW" sz="2800" b="1" dirty="0" smtClean="0"/>
              <a:t>P22</a:t>
            </a:r>
            <a:r>
              <a:rPr lang="zh-TW" altLang="en-US" sz="2800" b="1" smtClean="0"/>
              <a:t>有另一個方法來做</a:t>
            </a:r>
            <a:r>
              <a:rPr lang="zh-TW" altLang="en-US" sz="2800" b="1" dirty="0" smtClean="0"/>
              <a:t>這件事</a:t>
            </a:r>
            <a:r>
              <a:rPr lang="en-US" altLang="zh-TW" sz="2800" b="1" dirty="0" smtClean="0"/>
              <a:t>(Make file)</a:t>
            </a:r>
            <a:endParaRPr lang="en-US" altLang="zh-TW" sz="2800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BB48004-BAE2-41EF-8869-54E007AFD6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16047"/>
          </a:xfrm>
        </p:spPr>
        <p:txBody>
          <a:bodyPr/>
          <a:lstStyle/>
          <a:p>
            <a:r>
              <a:rPr lang="en-US" altLang="zh-TW" b="1" dirty="0"/>
              <a:t>1.1. </a:t>
            </a:r>
            <a:r>
              <a:rPr lang="en-US" altLang="zh-TW" b="1" dirty="0" err="1"/>
              <a:t>Vivado</a:t>
            </a:r>
            <a:r>
              <a:rPr lang="en-US" altLang="zh-TW" b="1" dirty="0"/>
              <a:t> 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施作環境為</a:t>
            </a:r>
            <a:r>
              <a:rPr lang="en-US" altLang="zh-TW" b="1" dirty="0"/>
              <a:t>Windows</a:t>
            </a:r>
            <a:r>
              <a:rPr lang="en-US" altLang="zh-TW" b="1"/>
              <a:t>/ </a:t>
            </a:r>
            <a:r>
              <a:rPr lang="en-US" altLang="zh-TW" b="1" dirty="0"/>
              <a:t>L</a:t>
            </a:r>
            <a:r>
              <a:rPr lang="en-US" altLang="zh-TW" b="1"/>
              <a:t>inux</a:t>
            </a:r>
            <a:r>
              <a:rPr lang="en-US" altLang="zh-TW" b="1" dirty="0"/>
              <a:t>】</a:t>
            </a:r>
          </a:p>
          <a:p>
            <a:pPr lvl="1"/>
            <a:r>
              <a:rPr lang="zh-TW" altLang="en-US" b="1" dirty="0"/>
              <a:t>啟動</a:t>
            </a:r>
            <a:r>
              <a:rPr lang="en-US" altLang="zh-TW" b="1" dirty="0" err="1"/>
              <a:t>Vivado</a:t>
            </a:r>
            <a:endParaRPr lang="zh-TW" altLang="en-US" b="1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752340A-314D-46C7-8506-D1D236F1B5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3387" y="3980723"/>
            <a:ext cx="1247949" cy="1295581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61B7AF8F-F4D3-4972-9715-A9085AB0C7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522" y="2791431"/>
            <a:ext cx="5923961" cy="3715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19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2574E4B-AF7A-4C99-B626-079D091D53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2761"/>
            <a:ext cx="10515600" cy="5724202"/>
          </a:xfrm>
        </p:spPr>
        <p:txBody>
          <a:bodyPr/>
          <a:lstStyle/>
          <a:p>
            <a:r>
              <a:rPr lang="en-US" altLang="zh-TW" b="1" dirty="0"/>
              <a:t>1.1.1 Create Project</a:t>
            </a: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AECC82B-E625-45EC-ADBA-854F2D8905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525" y="1052175"/>
            <a:ext cx="8534949" cy="5310895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2D77A9D1-4E0B-4D53-AC77-9ACE8F160C68}"/>
              </a:ext>
            </a:extLst>
          </p:cNvPr>
          <p:cNvSpPr/>
          <p:nvPr/>
        </p:nvSpPr>
        <p:spPr>
          <a:xfrm>
            <a:off x="2565647" y="2814222"/>
            <a:ext cx="639192" cy="1775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949603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2902DB-71A2-4E13-B06B-846FCDA0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0617"/>
            <a:ext cx="10515600" cy="5786346"/>
          </a:xfrm>
        </p:spPr>
        <p:txBody>
          <a:bodyPr/>
          <a:lstStyle/>
          <a:p>
            <a:r>
              <a:rPr lang="en-US" altLang="zh-TW" b="1" dirty="0"/>
              <a:t>1.1.2 Follow the step to create the project</a:t>
            </a:r>
            <a:endParaRPr lang="zh-TW" altLang="en-US" b="1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23823219-3C6A-4DE0-96BA-A3D306B600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0325" y="901083"/>
            <a:ext cx="8231350" cy="5055833"/>
          </a:xfrm>
          <a:prstGeom prst="rect">
            <a:avLst/>
          </a:prstGeom>
        </p:spPr>
      </p:pic>
      <p:sp>
        <p:nvSpPr>
          <p:cNvPr id="5" name="矩形: 圓角 4">
            <a:extLst>
              <a:ext uri="{FF2B5EF4-FFF2-40B4-BE49-F238E27FC236}">
                <a16:creationId xmlns:a16="http://schemas.microsoft.com/office/drawing/2014/main" id="{7B57966F-B106-4440-96AB-AD111E07387D}"/>
              </a:ext>
            </a:extLst>
          </p:cNvPr>
          <p:cNvSpPr/>
          <p:nvPr/>
        </p:nvSpPr>
        <p:spPr>
          <a:xfrm>
            <a:off x="7324078" y="5379869"/>
            <a:ext cx="639192" cy="1775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78978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2902DB-71A2-4E13-B06B-846FCDA0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0617"/>
            <a:ext cx="10515600" cy="5786346"/>
          </a:xfrm>
        </p:spPr>
        <p:txBody>
          <a:bodyPr/>
          <a:lstStyle/>
          <a:p>
            <a:r>
              <a:rPr lang="en-US" altLang="zh-TW" b="1" dirty="0"/>
              <a:t>1.1.3 Select RTL Project</a:t>
            </a:r>
            <a:endParaRPr lang="zh-TW" altLang="en-US" b="1" dirty="0"/>
          </a:p>
        </p:txBody>
      </p:sp>
      <p:pic>
        <p:nvPicPr>
          <p:cNvPr id="12" name="內容版面配置區 4">
            <a:extLst>
              <a:ext uri="{FF2B5EF4-FFF2-40B4-BE49-F238E27FC236}">
                <a16:creationId xmlns:a16="http://schemas.microsoft.com/office/drawing/2014/main" id="{899E1C94-8F4C-4AAF-8CFB-AF6BFC8C22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158" y="917582"/>
            <a:ext cx="9280129" cy="5697538"/>
          </a:xfrm>
          <a:prstGeom prst="rect">
            <a:avLst/>
          </a:prstGeom>
        </p:spPr>
      </p:pic>
      <p:sp>
        <p:nvSpPr>
          <p:cNvPr id="13" name="矩形: 圓角 12">
            <a:extLst>
              <a:ext uri="{FF2B5EF4-FFF2-40B4-BE49-F238E27FC236}">
                <a16:creationId xmlns:a16="http://schemas.microsoft.com/office/drawing/2014/main" id="{35611C82-257E-4DD9-8EE3-F6633F8CD313}"/>
              </a:ext>
            </a:extLst>
          </p:cNvPr>
          <p:cNvSpPr/>
          <p:nvPr/>
        </p:nvSpPr>
        <p:spPr>
          <a:xfrm>
            <a:off x="3124939" y="2432482"/>
            <a:ext cx="6152225" cy="38173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: 圓角 13">
            <a:extLst>
              <a:ext uri="{FF2B5EF4-FFF2-40B4-BE49-F238E27FC236}">
                <a16:creationId xmlns:a16="http://schemas.microsoft.com/office/drawing/2014/main" id="{AF66A1E9-C0C7-40C3-A123-11501AED6C24}"/>
              </a:ext>
            </a:extLst>
          </p:cNvPr>
          <p:cNvSpPr/>
          <p:nvPr/>
        </p:nvSpPr>
        <p:spPr>
          <a:xfrm>
            <a:off x="7448365" y="6010182"/>
            <a:ext cx="639192" cy="17755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607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2902DB-71A2-4E13-B06B-846FCDA0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0"/>
            <a:ext cx="10515600" cy="5786346"/>
          </a:xfrm>
        </p:spPr>
        <p:txBody>
          <a:bodyPr/>
          <a:lstStyle/>
          <a:p>
            <a:r>
              <a:rPr lang="en-US" altLang="zh-TW" b="1" dirty="0"/>
              <a:t>1.1.4 Add the design file </a:t>
            </a:r>
            <a:r>
              <a:rPr lang="zh-TW" altLang="en-US" b="1" dirty="0" smtClean="0"/>
              <a:t>：這裡要放設計完的電路和</a:t>
            </a:r>
            <a:r>
              <a:rPr lang="en-US" altLang="zh-TW" b="1" dirty="0" smtClean="0"/>
              <a:t>BRAM</a:t>
            </a:r>
            <a:r>
              <a:rPr lang="zh-TW" altLang="en-US" b="1" dirty="0" smtClean="0"/>
              <a:t>。也可以</a:t>
            </a:r>
            <a:r>
              <a:rPr lang="en-US" altLang="zh-TW" b="1" dirty="0" smtClean="0"/>
              <a:t>PPT</a:t>
            </a:r>
            <a:r>
              <a:rPr lang="zh-TW" altLang="en-US" b="1" dirty="0" smtClean="0"/>
              <a:t> </a:t>
            </a:r>
            <a:r>
              <a:rPr lang="en-US" altLang="zh-TW" b="1" dirty="0" smtClean="0"/>
              <a:t>P13</a:t>
            </a:r>
            <a:r>
              <a:rPr lang="zh-TW" altLang="en-US" b="1" dirty="0" smtClean="0"/>
              <a:t>再放。</a:t>
            </a:r>
            <a:endParaRPr lang="en-US" altLang="zh-TW" b="1" dirty="0"/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如果還沒進行設計，可直接點擊</a:t>
            </a:r>
            <a:r>
              <a:rPr lang="en-US" altLang="zh-TW" b="1" dirty="0"/>
              <a:t>next】</a:t>
            </a:r>
          </a:p>
          <a:p>
            <a:pPr lvl="1"/>
            <a:endParaRPr lang="zh-TW" altLang="en-US" b="1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0A3C29A7-0C51-4E6E-8FA2-2EAEAEE030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756" y="1326209"/>
            <a:ext cx="8600487" cy="5365659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EE330B80-D139-4803-89AB-EF087ECE41CD}"/>
              </a:ext>
            </a:extLst>
          </p:cNvPr>
          <p:cNvSpPr/>
          <p:nvPr/>
        </p:nvSpPr>
        <p:spPr>
          <a:xfrm>
            <a:off x="7386221" y="5999410"/>
            <a:ext cx="639192" cy="24159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65279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2902DB-71A2-4E13-B06B-846FCDA0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0"/>
            <a:ext cx="10515600" cy="5786346"/>
          </a:xfrm>
        </p:spPr>
        <p:txBody>
          <a:bodyPr/>
          <a:lstStyle/>
          <a:p>
            <a:r>
              <a:rPr lang="en-US" altLang="zh-TW" b="1" dirty="0" smtClean="0"/>
              <a:t>1.1.5 Add the constraints file</a:t>
            </a:r>
            <a:r>
              <a:rPr lang="zh-TW" altLang="en-US" b="1" dirty="0"/>
              <a:t>： ：這裡要放設計完</a:t>
            </a:r>
            <a:r>
              <a:rPr lang="zh-TW" altLang="en-US" b="1" dirty="0" smtClean="0"/>
              <a:t>的</a:t>
            </a:r>
            <a:r>
              <a:rPr lang="en-US" altLang="zh-TW" b="1" dirty="0" smtClean="0"/>
              <a:t>Test Bench</a:t>
            </a:r>
            <a:r>
              <a:rPr lang="zh-TW" altLang="en-US" b="1" dirty="0" smtClean="0"/>
              <a:t>。</a:t>
            </a:r>
            <a:r>
              <a:rPr lang="zh-TW" altLang="en-US" b="1" dirty="0"/>
              <a:t>也可以</a:t>
            </a:r>
            <a:r>
              <a:rPr lang="en-US" altLang="zh-TW" b="1" dirty="0"/>
              <a:t>PPT</a:t>
            </a:r>
            <a:r>
              <a:rPr lang="zh-TW" altLang="en-US" b="1" dirty="0"/>
              <a:t> </a:t>
            </a:r>
            <a:r>
              <a:rPr lang="en-US" altLang="zh-TW" b="1" dirty="0"/>
              <a:t>P11</a:t>
            </a:r>
            <a:r>
              <a:rPr lang="zh-TW" altLang="en-US" b="1" dirty="0"/>
              <a:t>再放。</a:t>
            </a:r>
            <a:endParaRPr lang="en-US" altLang="zh-TW" b="1" dirty="0" smtClean="0"/>
          </a:p>
          <a:p>
            <a:pPr lvl="1"/>
            <a:r>
              <a:rPr lang="en-US" altLang="zh-TW" b="1" dirty="0" smtClean="0"/>
              <a:t>【</a:t>
            </a:r>
            <a:r>
              <a:rPr lang="zh-TW" altLang="en-US" b="1" dirty="0" smtClean="0"/>
              <a:t>如果</a:t>
            </a:r>
            <a:r>
              <a:rPr lang="zh-TW" altLang="en-US" b="1" dirty="0"/>
              <a:t>沒有</a:t>
            </a:r>
            <a:r>
              <a:rPr lang="en-US" altLang="zh-TW" b="1" dirty="0"/>
              <a:t>constraints file</a:t>
            </a:r>
            <a:r>
              <a:rPr lang="zh-TW" altLang="en-US" b="1" dirty="0"/>
              <a:t>，可直接點擊</a:t>
            </a:r>
            <a:r>
              <a:rPr lang="en-US" altLang="zh-TW" b="1" dirty="0"/>
              <a:t>next】</a:t>
            </a:r>
          </a:p>
          <a:p>
            <a:pPr lvl="1"/>
            <a:endParaRPr lang="zh-TW" altLang="en-US" b="1" dirty="0"/>
          </a:p>
          <a:p>
            <a:endParaRPr lang="zh-TW" altLang="en-US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E30A2825-9EBB-4970-B3E8-E2DEF9CBF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198" y="1322773"/>
            <a:ext cx="8561604" cy="5348796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7E765232-EE49-4FB8-AA90-E179A0766D69}"/>
              </a:ext>
            </a:extLst>
          </p:cNvPr>
          <p:cNvSpPr/>
          <p:nvPr/>
        </p:nvSpPr>
        <p:spPr>
          <a:xfrm>
            <a:off x="7350710" y="5965793"/>
            <a:ext cx="612560" cy="211169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94255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C2902DB-71A2-4E13-B06B-846FCDA082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90617"/>
            <a:ext cx="10515600" cy="5786346"/>
          </a:xfrm>
        </p:spPr>
        <p:txBody>
          <a:bodyPr/>
          <a:lstStyle/>
          <a:p>
            <a:r>
              <a:rPr lang="en-US" altLang="zh-TW" b="1" dirty="0"/>
              <a:t>1.1.6 Select FPGA board</a:t>
            </a:r>
          </a:p>
          <a:p>
            <a:pPr lvl="1"/>
            <a:r>
              <a:rPr lang="en-US" altLang="zh-TW" b="1" dirty="0"/>
              <a:t>【</a:t>
            </a:r>
            <a:r>
              <a:rPr lang="zh-TW" altLang="en-US" b="1" dirty="0"/>
              <a:t>根據需求選取</a:t>
            </a:r>
            <a:r>
              <a:rPr lang="en-US" altLang="zh-TW" b="1" dirty="0"/>
              <a:t>FPGA</a:t>
            </a:r>
            <a:r>
              <a:rPr lang="zh-TW" altLang="en-US" b="1" dirty="0"/>
              <a:t>板，這裡選用</a:t>
            </a:r>
            <a:r>
              <a:rPr lang="en-US" altLang="zh-TW" b="1" dirty="0"/>
              <a:t>pynq-z2】</a:t>
            </a:r>
          </a:p>
          <a:p>
            <a:pPr lvl="1"/>
            <a:endParaRPr lang="zh-TW" altLang="en-US" b="1"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33B6AF8-E6DB-4AB0-9B58-CB7FB2B42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914" y="1322773"/>
            <a:ext cx="8246172" cy="5144610"/>
          </a:xfrm>
          <a:prstGeom prst="rect">
            <a:avLst/>
          </a:prstGeom>
        </p:spPr>
      </p:pic>
      <p:sp>
        <p:nvSpPr>
          <p:cNvPr id="7" name="矩形: 圓角 6">
            <a:extLst>
              <a:ext uri="{FF2B5EF4-FFF2-40B4-BE49-F238E27FC236}">
                <a16:creationId xmlns:a16="http://schemas.microsoft.com/office/drawing/2014/main" id="{AE5C76F0-39E5-4D09-9846-51FBDB36030D}"/>
              </a:ext>
            </a:extLst>
          </p:cNvPr>
          <p:cNvSpPr/>
          <p:nvPr/>
        </p:nvSpPr>
        <p:spPr>
          <a:xfrm>
            <a:off x="7350710" y="5797118"/>
            <a:ext cx="568172" cy="20229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8080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440</Words>
  <Application>Microsoft Office PowerPoint</Application>
  <PresentationFormat>寬螢幕</PresentationFormat>
  <Paragraphs>67</Paragraphs>
  <Slides>24</Slides>
  <Notes>2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24</vt:i4>
      </vt:variant>
    </vt:vector>
  </HeadingPairs>
  <TitlesOfParts>
    <vt:vector size="30" baseType="lpstr">
      <vt:lpstr>新細明體</vt:lpstr>
      <vt:lpstr>Arial</vt:lpstr>
      <vt:lpstr>Calibri</vt:lpstr>
      <vt:lpstr>Calibri Light</vt:lpstr>
      <vt:lpstr>Wingdings</vt:lpstr>
      <vt:lpstr>Office 佈景主題</vt:lpstr>
      <vt:lpstr>Simulation Guide</vt:lpstr>
      <vt:lpstr>Simulation Guide</vt:lpstr>
      <vt:lpstr>1. Implement Flow (Vivado GUI)： PPT P22有另一個方法來做這件事(Make file)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2. Implement Flow (Makefile)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XSIM Guide</dc:title>
  <dc:creator>陳揚哲</dc:creator>
  <cp:lastModifiedBy>user</cp:lastModifiedBy>
  <cp:revision>222</cp:revision>
  <dcterms:created xsi:type="dcterms:W3CDTF">2023-10-14T11:35:53Z</dcterms:created>
  <dcterms:modified xsi:type="dcterms:W3CDTF">2024-01-17T08:13:56Z</dcterms:modified>
</cp:coreProperties>
</file>

<file path=docProps/thumbnail.jpeg>
</file>